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B034BB-AD3A-4D6D-ABF8-50E118B29E0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10C6FAC-1880-47DF-ADEB-81BC79A53658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s-MX" sz="1800" dirty="0">
              <a:solidFill>
                <a:schemeClr val="bg1"/>
              </a:solidFill>
              <a:latin typeface="+mn-lt"/>
            </a:rPr>
            <a:t>Estructura de organización</a:t>
          </a:r>
        </a:p>
      </dgm:t>
    </dgm:pt>
    <dgm:pt modelId="{13719FD3-4D07-4456-927F-0656A4CF8052}" type="parTrans" cxnId="{6FF57F83-3860-4D77-9A07-21503643EAD7}">
      <dgm:prSet/>
      <dgm:spPr/>
      <dgm:t>
        <a:bodyPr/>
        <a:lstStyle/>
        <a:p>
          <a:endParaRPr lang="es-MX"/>
        </a:p>
      </dgm:t>
    </dgm:pt>
    <dgm:pt modelId="{76240B08-F695-48E6-BED7-873567034E89}" type="sibTrans" cxnId="{6FF57F83-3860-4D77-9A07-21503643EAD7}">
      <dgm:prSet/>
      <dgm:spPr/>
      <dgm:t>
        <a:bodyPr/>
        <a:lstStyle/>
        <a:p>
          <a:endParaRPr lang="es-MX"/>
        </a:p>
      </dgm:t>
    </dgm:pt>
    <dgm:pt modelId="{9C07E496-9192-495B-94E4-2597BCE0609D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s-MX" sz="1800" dirty="0">
              <a:solidFill>
                <a:schemeClr val="bg1"/>
              </a:solidFill>
            </a:rPr>
            <a:t>Métodos para asignar autoridad y responsabilidad</a:t>
          </a:r>
        </a:p>
      </dgm:t>
    </dgm:pt>
    <dgm:pt modelId="{19686EAB-92ED-457D-A742-54B849A55023}" type="parTrans" cxnId="{6AB36CAD-FB84-474C-81FF-AEB2116BEBF9}">
      <dgm:prSet/>
      <dgm:spPr/>
      <dgm:t>
        <a:bodyPr/>
        <a:lstStyle/>
        <a:p>
          <a:endParaRPr lang="es-MX"/>
        </a:p>
      </dgm:t>
    </dgm:pt>
    <dgm:pt modelId="{506D99BB-EE6F-4AE0-AAFD-7400D45B03EC}" type="sibTrans" cxnId="{6AB36CAD-FB84-474C-81FF-AEB2116BEBF9}">
      <dgm:prSet/>
      <dgm:spPr/>
      <dgm:t>
        <a:bodyPr/>
        <a:lstStyle/>
        <a:p>
          <a:endParaRPr lang="es-MX"/>
        </a:p>
      </dgm:t>
    </dgm:pt>
    <dgm:pt modelId="{FEC55C42-FF62-428A-B9FC-9273116BBF17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s-MX" sz="1800" dirty="0">
              <a:solidFill>
                <a:schemeClr val="bg1"/>
              </a:solidFill>
            </a:rPr>
            <a:t>Métodos para supervisar el cumplimiento de políticas y procedimientos </a:t>
          </a:r>
        </a:p>
      </dgm:t>
    </dgm:pt>
    <dgm:pt modelId="{D5DC20AE-C296-4826-9C4A-EC5246182714}" type="parTrans" cxnId="{755297A2-7F64-428A-9F46-C5054431BC85}">
      <dgm:prSet/>
      <dgm:spPr/>
      <dgm:t>
        <a:bodyPr/>
        <a:lstStyle/>
        <a:p>
          <a:endParaRPr lang="es-MX"/>
        </a:p>
      </dgm:t>
    </dgm:pt>
    <dgm:pt modelId="{0939AE9E-0259-475C-B262-7AB635D5FC14}" type="sibTrans" cxnId="{755297A2-7F64-428A-9F46-C5054431BC85}">
      <dgm:prSet/>
      <dgm:spPr/>
      <dgm:t>
        <a:bodyPr/>
        <a:lstStyle/>
        <a:p>
          <a:endParaRPr lang="es-MX"/>
        </a:p>
      </dgm:t>
    </dgm:pt>
    <dgm:pt modelId="{BDCE1631-399C-4DA6-B914-EB0E6F1602E0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s-MX" sz="1800" dirty="0">
              <a:solidFill>
                <a:schemeClr val="bg1"/>
              </a:solidFill>
            </a:rPr>
            <a:t>Políticas y prácticas de personal</a:t>
          </a:r>
        </a:p>
      </dgm:t>
    </dgm:pt>
    <dgm:pt modelId="{D6133562-76D0-4048-829D-73257C94C319}" type="parTrans" cxnId="{A98ACC44-9D30-4A3B-B5CA-613BA164F0EF}">
      <dgm:prSet/>
      <dgm:spPr/>
      <dgm:t>
        <a:bodyPr/>
        <a:lstStyle/>
        <a:p>
          <a:endParaRPr lang="es-MX"/>
        </a:p>
      </dgm:t>
    </dgm:pt>
    <dgm:pt modelId="{15301CE9-1515-4034-B27A-0A822358064A}" type="sibTrans" cxnId="{A98ACC44-9D30-4A3B-B5CA-613BA164F0EF}">
      <dgm:prSet/>
      <dgm:spPr/>
      <dgm:t>
        <a:bodyPr/>
        <a:lstStyle/>
        <a:p>
          <a:endParaRPr lang="es-MX"/>
        </a:p>
      </dgm:t>
    </dgm:pt>
    <dgm:pt modelId="{109E2C79-C907-4071-9690-62E9B2FCCA13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s-MX" sz="1800" dirty="0">
              <a:solidFill>
                <a:schemeClr val="bg1"/>
              </a:solidFill>
            </a:rPr>
            <a:t>Influencias externas</a:t>
          </a:r>
        </a:p>
      </dgm:t>
    </dgm:pt>
    <dgm:pt modelId="{0D3B5623-CE79-4BBD-8C2E-9B94A4E9E053}" type="parTrans" cxnId="{E33FFCC4-1549-4C45-B075-99B997CED327}">
      <dgm:prSet/>
      <dgm:spPr/>
      <dgm:t>
        <a:bodyPr/>
        <a:lstStyle/>
        <a:p>
          <a:endParaRPr lang="es-MX"/>
        </a:p>
      </dgm:t>
    </dgm:pt>
    <dgm:pt modelId="{88A7C3E4-920D-47FB-825F-51BBB90000EA}" type="sibTrans" cxnId="{E33FFCC4-1549-4C45-B075-99B997CED327}">
      <dgm:prSet/>
      <dgm:spPr/>
      <dgm:t>
        <a:bodyPr/>
        <a:lstStyle/>
        <a:p>
          <a:endParaRPr lang="es-MX"/>
        </a:p>
      </dgm:t>
    </dgm:pt>
    <dgm:pt modelId="{45C868AD-4662-4BE9-ADA3-08D74713A02F}" type="pres">
      <dgm:prSet presAssocID="{FBB034BB-AD3A-4D6D-ABF8-50E118B29E01}" presName="diagram" presStyleCnt="0">
        <dgm:presLayoutVars>
          <dgm:dir/>
          <dgm:resizeHandles val="exact"/>
        </dgm:presLayoutVars>
      </dgm:prSet>
      <dgm:spPr/>
    </dgm:pt>
    <dgm:pt modelId="{F4EDB1F1-554B-488B-9AC4-EBFAD5B6898E}" type="pres">
      <dgm:prSet presAssocID="{F10C6FAC-1880-47DF-ADEB-81BC79A53658}" presName="node" presStyleLbl="node1" presStyleIdx="0" presStyleCnt="5" custLinFactNeighborX="4030" custLinFactNeighborY="-1098">
        <dgm:presLayoutVars>
          <dgm:bulletEnabled val="1"/>
        </dgm:presLayoutVars>
      </dgm:prSet>
      <dgm:spPr/>
    </dgm:pt>
    <dgm:pt modelId="{E15A79A3-3B53-4A76-A5C1-2942F7FFC836}" type="pres">
      <dgm:prSet presAssocID="{76240B08-F695-48E6-BED7-873567034E89}" presName="sibTrans" presStyleCnt="0"/>
      <dgm:spPr/>
    </dgm:pt>
    <dgm:pt modelId="{B22823B4-F42A-4760-B7C7-E3A8C450526D}" type="pres">
      <dgm:prSet presAssocID="{9C07E496-9192-495B-94E4-2597BCE0609D}" presName="node" presStyleLbl="node1" presStyleIdx="1" presStyleCnt="5" custLinFactNeighborX="1634" custLinFactNeighborY="-579">
        <dgm:presLayoutVars>
          <dgm:bulletEnabled val="1"/>
        </dgm:presLayoutVars>
      </dgm:prSet>
      <dgm:spPr/>
    </dgm:pt>
    <dgm:pt modelId="{23959F8D-FB5D-4FB4-91D7-706F82296D51}" type="pres">
      <dgm:prSet presAssocID="{506D99BB-EE6F-4AE0-AAFD-7400D45B03EC}" presName="sibTrans" presStyleCnt="0"/>
      <dgm:spPr/>
    </dgm:pt>
    <dgm:pt modelId="{16496E7B-4D51-4E01-A372-3B3D595291A7}" type="pres">
      <dgm:prSet presAssocID="{FEC55C42-FF62-428A-B9FC-9273116BBF17}" presName="node" presStyleLbl="node1" presStyleIdx="2" presStyleCnt="5" custScaleX="85469" custLinFactNeighborX="-3070" custLinFactNeighborY="-527">
        <dgm:presLayoutVars>
          <dgm:bulletEnabled val="1"/>
        </dgm:presLayoutVars>
      </dgm:prSet>
      <dgm:spPr/>
    </dgm:pt>
    <dgm:pt modelId="{ED8313BE-829B-4E2F-A773-B6930DA0DBF2}" type="pres">
      <dgm:prSet presAssocID="{0939AE9E-0259-475C-B262-7AB635D5FC14}" presName="sibTrans" presStyleCnt="0"/>
      <dgm:spPr/>
    </dgm:pt>
    <dgm:pt modelId="{3EDABA10-D50E-444E-B1DC-848920B076A5}" type="pres">
      <dgm:prSet presAssocID="{BDCE1631-399C-4DA6-B914-EB0E6F1602E0}" presName="node" presStyleLbl="node1" presStyleIdx="3" presStyleCnt="5">
        <dgm:presLayoutVars>
          <dgm:bulletEnabled val="1"/>
        </dgm:presLayoutVars>
      </dgm:prSet>
      <dgm:spPr/>
    </dgm:pt>
    <dgm:pt modelId="{75C5A93F-2CAE-4A8D-8F7B-4EE8FDBF2B07}" type="pres">
      <dgm:prSet presAssocID="{15301CE9-1515-4034-B27A-0A822358064A}" presName="sibTrans" presStyleCnt="0"/>
      <dgm:spPr/>
    </dgm:pt>
    <dgm:pt modelId="{D2D8CFED-8418-4A06-8CE1-844947DF4519}" type="pres">
      <dgm:prSet presAssocID="{109E2C79-C907-4071-9690-62E9B2FCCA13}" presName="node" presStyleLbl="node1" presStyleIdx="4" presStyleCnt="5">
        <dgm:presLayoutVars>
          <dgm:bulletEnabled val="1"/>
        </dgm:presLayoutVars>
      </dgm:prSet>
      <dgm:spPr/>
    </dgm:pt>
  </dgm:ptLst>
  <dgm:cxnLst>
    <dgm:cxn modelId="{345E321C-4B04-4181-BA9D-7715029D216F}" type="presOf" srcId="{F10C6FAC-1880-47DF-ADEB-81BC79A53658}" destId="{F4EDB1F1-554B-488B-9AC4-EBFAD5B6898E}" srcOrd="0" destOrd="0" presId="urn:microsoft.com/office/officeart/2005/8/layout/default"/>
    <dgm:cxn modelId="{0F929127-9DED-4EA4-8C2F-0869DC1525D0}" type="presOf" srcId="{109E2C79-C907-4071-9690-62E9B2FCCA13}" destId="{D2D8CFED-8418-4A06-8CE1-844947DF4519}" srcOrd="0" destOrd="0" presId="urn:microsoft.com/office/officeart/2005/8/layout/default"/>
    <dgm:cxn modelId="{7DA56E5F-D7A8-4D77-9E0D-882844D32DDA}" type="presOf" srcId="{BDCE1631-399C-4DA6-B914-EB0E6F1602E0}" destId="{3EDABA10-D50E-444E-B1DC-848920B076A5}" srcOrd="0" destOrd="0" presId="urn:microsoft.com/office/officeart/2005/8/layout/default"/>
    <dgm:cxn modelId="{A98ACC44-9D30-4A3B-B5CA-613BA164F0EF}" srcId="{FBB034BB-AD3A-4D6D-ABF8-50E118B29E01}" destId="{BDCE1631-399C-4DA6-B914-EB0E6F1602E0}" srcOrd="3" destOrd="0" parTransId="{D6133562-76D0-4048-829D-73257C94C319}" sibTransId="{15301CE9-1515-4034-B27A-0A822358064A}"/>
    <dgm:cxn modelId="{74D12347-4472-48F6-942B-D3E9EDC6C324}" type="presOf" srcId="{FBB034BB-AD3A-4D6D-ABF8-50E118B29E01}" destId="{45C868AD-4662-4BE9-ADA3-08D74713A02F}" srcOrd="0" destOrd="0" presId="urn:microsoft.com/office/officeart/2005/8/layout/default"/>
    <dgm:cxn modelId="{8A4EDF6D-820F-4FA5-9723-6F4A76DA7B11}" type="presOf" srcId="{9C07E496-9192-495B-94E4-2597BCE0609D}" destId="{B22823B4-F42A-4760-B7C7-E3A8C450526D}" srcOrd="0" destOrd="0" presId="urn:microsoft.com/office/officeart/2005/8/layout/default"/>
    <dgm:cxn modelId="{6FF57F83-3860-4D77-9A07-21503643EAD7}" srcId="{FBB034BB-AD3A-4D6D-ABF8-50E118B29E01}" destId="{F10C6FAC-1880-47DF-ADEB-81BC79A53658}" srcOrd="0" destOrd="0" parTransId="{13719FD3-4D07-4456-927F-0656A4CF8052}" sibTransId="{76240B08-F695-48E6-BED7-873567034E89}"/>
    <dgm:cxn modelId="{755297A2-7F64-428A-9F46-C5054431BC85}" srcId="{FBB034BB-AD3A-4D6D-ABF8-50E118B29E01}" destId="{FEC55C42-FF62-428A-B9FC-9273116BBF17}" srcOrd="2" destOrd="0" parTransId="{D5DC20AE-C296-4826-9C4A-EC5246182714}" sibTransId="{0939AE9E-0259-475C-B262-7AB635D5FC14}"/>
    <dgm:cxn modelId="{6AB36CAD-FB84-474C-81FF-AEB2116BEBF9}" srcId="{FBB034BB-AD3A-4D6D-ABF8-50E118B29E01}" destId="{9C07E496-9192-495B-94E4-2597BCE0609D}" srcOrd="1" destOrd="0" parTransId="{19686EAB-92ED-457D-A742-54B849A55023}" sibTransId="{506D99BB-EE6F-4AE0-AAFD-7400D45B03EC}"/>
    <dgm:cxn modelId="{E33FFCC4-1549-4C45-B075-99B997CED327}" srcId="{FBB034BB-AD3A-4D6D-ABF8-50E118B29E01}" destId="{109E2C79-C907-4071-9690-62E9B2FCCA13}" srcOrd="4" destOrd="0" parTransId="{0D3B5623-CE79-4BBD-8C2E-9B94A4E9E053}" sibTransId="{88A7C3E4-920D-47FB-825F-51BBB90000EA}"/>
    <dgm:cxn modelId="{15F05AFA-34F1-4B12-BB57-D90369502102}" type="presOf" srcId="{FEC55C42-FF62-428A-B9FC-9273116BBF17}" destId="{16496E7B-4D51-4E01-A372-3B3D595291A7}" srcOrd="0" destOrd="0" presId="urn:microsoft.com/office/officeart/2005/8/layout/default"/>
    <dgm:cxn modelId="{F6DE8939-1CE4-494E-A181-A260C477FE26}" type="presParOf" srcId="{45C868AD-4662-4BE9-ADA3-08D74713A02F}" destId="{F4EDB1F1-554B-488B-9AC4-EBFAD5B6898E}" srcOrd="0" destOrd="0" presId="urn:microsoft.com/office/officeart/2005/8/layout/default"/>
    <dgm:cxn modelId="{980C1F31-2CC6-4E35-93FE-2E741910C269}" type="presParOf" srcId="{45C868AD-4662-4BE9-ADA3-08D74713A02F}" destId="{E15A79A3-3B53-4A76-A5C1-2942F7FFC836}" srcOrd="1" destOrd="0" presId="urn:microsoft.com/office/officeart/2005/8/layout/default"/>
    <dgm:cxn modelId="{0178EB3C-9228-4B53-80C0-FFE92C6E0E75}" type="presParOf" srcId="{45C868AD-4662-4BE9-ADA3-08D74713A02F}" destId="{B22823B4-F42A-4760-B7C7-E3A8C450526D}" srcOrd="2" destOrd="0" presId="urn:microsoft.com/office/officeart/2005/8/layout/default"/>
    <dgm:cxn modelId="{39BEE8AE-602E-4FA4-8AE2-F159ACC97215}" type="presParOf" srcId="{45C868AD-4662-4BE9-ADA3-08D74713A02F}" destId="{23959F8D-FB5D-4FB4-91D7-706F82296D51}" srcOrd="3" destOrd="0" presId="urn:microsoft.com/office/officeart/2005/8/layout/default"/>
    <dgm:cxn modelId="{2394900F-6E94-42A0-AD9E-EC5FA83CAA7F}" type="presParOf" srcId="{45C868AD-4662-4BE9-ADA3-08D74713A02F}" destId="{16496E7B-4D51-4E01-A372-3B3D595291A7}" srcOrd="4" destOrd="0" presId="urn:microsoft.com/office/officeart/2005/8/layout/default"/>
    <dgm:cxn modelId="{662ABF14-4B33-4D67-AC0B-0BE251A63DB5}" type="presParOf" srcId="{45C868AD-4662-4BE9-ADA3-08D74713A02F}" destId="{ED8313BE-829B-4E2F-A773-B6930DA0DBF2}" srcOrd="5" destOrd="0" presId="urn:microsoft.com/office/officeart/2005/8/layout/default"/>
    <dgm:cxn modelId="{F8E70A74-A3A9-4AB3-8B42-902A5D32CE90}" type="presParOf" srcId="{45C868AD-4662-4BE9-ADA3-08D74713A02F}" destId="{3EDABA10-D50E-444E-B1DC-848920B076A5}" srcOrd="6" destOrd="0" presId="urn:microsoft.com/office/officeart/2005/8/layout/default"/>
    <dgm:cxn modelId="{0EAD072C-1107-4E58-9C65-8AF9D3C14B53}" type="presParOf" srcId="{45C868AD-4662-4BE9-ADA3-08D74713A02F}" destId="{75C5A93F-2CAE-4A8D-8F7B-4EE8FDBF2B07}" srcOrd="7" destOrd="0" presId="urn:microsoft.com/office/officeart/2005/8/layout/default"/>
    <dgm:cxn modelId="{99E92DFA-F0D4-44A3-B1B6-9A274F962EBE}" type="presParOf" srcId="{45C868AD-4662-4BE9-ADA3-08D74713A02F}" destId="{D2D8CFED-8418-4A06-8CE1-844947DF4519}" srcOrd="8" destOrd="0" presId="urn:microsoft.com/office/officeart/2005/8/layout/default"/>
  </dgm:cxnLst>
  <dgm:bg>
    <a:solidFill>
      <a:schemeClr val="tx2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DB1F1-554B-488B-9AC4-EBFAD5B6898E}">
      <dsp:nvSpPr>
        <dsp:cNvPr id="0" name=""/>
        <dsp:cNvSpPr/>
      </dsp:nvSpPr>
      <dsp:spPr>
        <a:xfrm>
          <a:off x="104139" y="238683"/>
          <a:ext cx="2520719" cy="151243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bg1"/>
              </a:solidFill>
              <a:latin typeface="+mn-lt"/>
            </a:rPr>
            <a:t>Estructura de organización</a:t>
          </a:r>
        </a:p>
      </dsp:txBody>
      <dsp:txXfrm>
        <a:off x="104139" y="238683"/>
        <a:ext cx="2520719" cy="1512431"/>
      </dsp:txXfrm>
    </dsp:sp>
    <dsp:sp modelId="{B22823B4-F42A-4760-B7C7-E3A8C450526D}">
      <dsp:nvSpPr>
        <dsp:cNvPr id="0" name=""/>
        <dsp:cNvSpPr/>
      </dsp:nvSpPr>
      <dsp:spPr>
        <a:xfrm>
          <a:off x="2816534" y="246533"/>
          <a:ext cx="2520719" cy="151243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bg1"/>
              </a:solidFill>
            </a:rPr>
            <a:t>Métodos para asignar autoridad y responsabilidad</a:t>
          </a:r>
        </a:p>
      </dsp:txBody>
      <dsp:txXfrm>
        <a:off x="2816534" y="246533"/>
        <a:ext cx="2520719" cy="1512431"/>
      </dsp:txXfrm>
    </dsp:sp>
    <dsp:sp modelId="{16496E7B-4D51-4E01-A372-3B3D595291A7}">
      <dsp:nvSpPr>
        <dsp:cNvPr id="0" name=""/>
        <dsp:cNvSpPr/>
      </dsp:nvSpPr>
      <dsp:spPr>
        <a:xfrm>
          <a:off x="5470751" y="247319"/>
          <a:ext cx="2154433" cy="151243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bg1"/>
              </a:solidFill>
            </a:rPr>
            <a:t>Métodos para supervisar el cumplimiento de políticas y procedimientos </a:t>
          </a:r>
        </a:p>
      </dsp:txBody>
      <dsp:txXfrm>
        <a:off x="5470751" y="247319"/>
        <a:ext cx="2154433" cy="1512431"/>
      </dsp:txXfrm>
    </dsp:sp>
    <dsp:sp modelId="{3EDABA10-D50E-444E-B1DC-848920B076A5}">
      <dsp:nvSpPr>
        <dsp:cNvPr id="0" name=""/>
        <dsp:cNvSpPr/>
      </dsp:nvSpPr>
      <dsp:spPr>
        <a:xfrm>
          <a:off x="1205806" y="2019793"/>
          <a:ext cx="2520719" cy="151243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bg1"/>
              </a:solidFill>
            </a:rPr>
            <a:t>Políticas y prácticas de personal</a:t>
          </a:r>
        </a:p>
      </dsp:txBody>
      <dsp:txXfrm>
        <a:off x="1205806" y="2019793"/>
        <a:ext cx="2520719" cy="1512431"/>
      </dsp:txXfrm>
    </dsp:sp>
    <dsp:sp modelId="{D2D8CFED-8418-4A06-8CE1-844947DF4519}">
      <dsp:nvSpPr>
        <dsp:cNvPr id="0" name=""/>
        <dsp:cNvSpPr/>
      </dsp:nvSpPr>
      <dsp:spPr>
        <a:xfrm>
          <a:off x="3978598" y="2019793"/>
          <a:ext cx="2520719" cy="151243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bg1"/>
              </a:solidFill>
            </a:rPr>
            <a:t>Influencias externas</a:t>
          </a:r>
        </a:p>
      </dsp:txBody>
      <dsp:txXfrm>
        <a:off x="3978598" y="2019793"/>
        <a:ext cx="2520719" cy="1512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08454" y="337751"/>
            <a:ext cx="829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accent5">
                    <a:lumMod val="50000"/>
                  </a:schemeClr>
                </a:solidFill>
              </a:rPr>
              <a:t>METODOLOGÍA PARA EL ESTUDIO Y EVALUACIÓN DEL CONTROL INTERNO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946292" y="6260757"/>
            <a:ext cx="2634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M.A.  EDUARDO MAUBERT V.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29730" y="1161535"/>
            <a:ext cx="91694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El que ha sido implementado por los responsables del gobierno de la entidad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Mediante el análisis de: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     a) El ambiente de control</a:t>
            </a:r>
          </a:p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     b) La evaluación de riesgos</a:t>
            </a:r>
          </a:p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     c) Los sistemas de información y comunicación</a:t>
            </a:r>
          </a:p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     d) Los procedimientos de control</a:t>
            </a:r>
          </a:p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     e) La vigilancia</a:t>
            </a:r>
          </a:p>
        </p:txBody>
      </p:sp>
    </p:spTree>
    <p:extLst>
      <p:ext uri="{BB962C8B-B14F-4D97-AF65-F5344CB8AC3E}">
        <p14:creationId xmlns:p14="http://schemas.microsoft.com/office/powerpoint/2010/main" val="296528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789" y="378941"/>
            <a:ext cx="1130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• Ambiente de control (combinación de factores que afectan las políticas y procedimientos de la</a:t>
            </a:r>
          </a:p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                                          entidad, fortaleciendo o debilitando los controles)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20911435"/>
              </p:ext>
            </p:extLst>
          </p:nvPr>
        </p:nvGraphicFramePr>
        <p:xfrm>
          <a:off x="2449383" y="1451748"/>
          <a:ext cx="7705125" cy="3787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9127222" y="6199464"/>
            <a:ext cx="2634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M.A.  EDUARDO MAUBERT V.</a:t>
            </a:r>
          </a:p>
        </p:txBody>
      </p:sp>
    </p:spTree>
    <p:extLst>
      <p:ext uri="{BB962C8B-B14F-4D97-AF65-F5344CB8AC3E}">
        <p14:creationId xmlns:p14="http://schemas.microsoft.com/office/powerpoint/2010/main" val="409266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2551" y="238897"/>
            <a:ext cx="289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• Evaluación de riesgos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573427" y="947351"/>
            <a:ext cx="47120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Por cambios en las NIF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Nuevos productos a la venta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Nuevos criterios de otorgamiento de créditos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Movilidad del personal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39969" y="3666638"/>
            <a:ext cx="10227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C000"/>
                </a:solidFill>
              </a:rPr>
              <a:t>El auditor debe evaluar los procedimientos que ayudan a la entidad para identificar, analizar y administrar los riesgos y cómo mide su impacto en la información financiera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127222" y="6199464"/>
            <a:ext cx="2634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M.A.  EDUARDO MAUBERT V.</a:t>
            </a:r>
          </a:p>
        </p:txBody>
      </p:sp>
    </p:spTree>
    <p:extLst>
      <p:ext uri="{BB962C8B-B14F-4D97-AF65-F5344CB8AC3E}">
        <p14:creationId xmlns:p14="http://schemas.microsoft.com/office/powerpoint/2010/main" val="236835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2551" y="332204"/>
            <a:ext cx="10756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• Sistemas de información y comunicación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127222" y="6199464"/>
            <a:ext cx="2634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M.A.  EDUARDO MAUBERT V.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2108718" y="701536"/>
            <a:ext cx="643813" cy="670064"/>
          </a:xfrm>
          <a:prstGeom prst="straightConnector1">
            <a:avLst/>
          </a:prstGeom>
          <a:ln w="12700">
            <a:solidFill>
              <a:schemeClr val="accent2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642551" y="1417766"/>
            <a:ext cx="5161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Políticas, métodos y registros para producir</a:t>
            </a:r>
          </a:p>
          <a:p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Información cuantitativa de las operaciones</a:t>
            </a: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5344388" y="632286"/>
            <a:ext cx="1352939" cy="739314"/>
          </a:xfrm>
          <a:prstGeom prst="straightConnector1">
            <a:avLst/>
          </a:prstGeom>
          <a:ln>
            <a:solidFill>
              <a:schemeClr val="accent4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6772459" y="797670"/>
            <a:ext cx="45515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4">
                    <a:lumMod val="75000"/>
                  </a:schemeClr>
                </a:solidFill>
              </a:rPr>
              <a:t>Medios y formas que usa la administración para comunicar a las áreas de la entidad, sus funciones y responsabilidades relativas al control interno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321086" y="3010667"/>
            <a:ext cx="9399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FFC000"/>
                </a:solidFill>
              </a:rPr>
              <a:t>El auditor debe obtener un conocimiento sobre estas dos cuestiones y estar atento a los sistemas implementados por la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76609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2550" y="238897"/>
            <a:ext cx="455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• Procedimientos de control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127222" y="6199464"/>
            <a:ext cx="2634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M.A.  EDUARDO MAUBERT V.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96778" y="1005016"/>
            <a:ext cx="10418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2060"/>
                </a:solidFill>
              </a:rPr>
              <a:t>Los establece la entidad de manera formal para proporcionar una seguridad razonable de lograr sus objetivos específicos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186249" y="2092411"/>
            <a:ext cx="1022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2060"/>
                </a:solidFill>
              </a:rPr>
              <a:t>Pero eso no significa que operen efectivamente</a:t>
            </a:r>
          </a:p>
          <a:p>
            <a:pPr algn="ctr"/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428178" y="3179806"/>
            <a:ext cx="9399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FFC000"/>
                </a:solidFill>
              </a:rPr>
              <a:t>El auditor debe confirmar que esto sucede</a:t>
            </a:r>
          </a:p>
          <a:p>
            <a:pPr algn="ctr"/>
            <a:endParaRPr lang="es-MX" dirty="0">
              <a:solidFill>
                <a:srgbClr val="FFC000"/>
              </a:solidFill>
            </a:endParaRPr>
          </a:p>
          <a:p>
            <a:pPr algn="ctr"/>
            <a:endParaRPr lang="es-MX" dirty="0">
              <a:solidFill>
                <a:srgbClr val="FFC000"/>
              </a:solidFill>
            </a:endParaRPr>
          </a:p>
          <a:p>
            <a:pPr algn="ctr"/>
            <a:r>
              <a:rPr lang="es-MX" dirty="0">
                <a:solidFill>
                  <a:srgbClr val="FFC000"/>
                </a:solidFill>
              </a:rPr>
              <a:t>El auditor debe evaluar el grado de conocimiento que ha obtenido de la entidad</a:t>
            </a:r>
          </a:p>
        </p:txBody>
      </p:sp>
    </p:spTree>
    <p:extLst>
      <p:ext uri="{BB962C8B-B14F-4D97-AF65-F5344CB8AC3E}">
        <p14:creationId xmlns:p14="http://schemas.microsoft.com/office/powerpoint/2010/main" val="70212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2550" y="238897"/>
            <a:ext cx="455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• Vigilancia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127222" y="6199464"/>
            <a:ext cx="2634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M.A.  EDUARDO MAUBERT V.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96778" y="1005016"/>
            <a:ext cx="10418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2060"/>
                </a:solidFill>
              </a:rPr>
              <a:t>Cómo se cerciora la administración que los procedimientos de control establecidos se cumplen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243914" y="2092411"/>
            <a:ext cx="102293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002060"/>
                </a:solidFill>
              </a:rPr>
              <a:t>Pueden comprobarse la supervisión sobre el funcionamiento del sistema:</a:t>
            </a:r>
          </a:p>
          <a:p>
            <a:endParaRPr lang="es-MX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es-MX" dirty="0">
                <a:solidFill>
                  <a:srgbClr val="002060"/>
                </a:solidFill>
              </a:rPr>
              <a:t>Al momento de efectuar las operaciones</a:t>
            </a:r>
          </a:p>
          <a:p>
            <a:pPr marL="342900" indent="-342900">
              <a:buAutoNum type="arabicPeriod"/>
            </a:pPr>
            <a:r>
              <a:rPr lang="es-MX" dirty="0">
                <a:solidFill>
                  <a:srgbClr val="002060"/>
                </a:solidFill>
              </a:rPr>
              <a:t>Con supervisión independiente</a:t>
            </a:r>
          </a:p>
          <a:p>
            <a:pPr marL="342900" indent="-342900">
              <a:buAutoNum type="arabicPeriod"/>
            </a:pPr>
            <a:r>
              <a:rPr lang="es-MX" dirty="0">
                <a:solidFill>
                  <a:srgbClr val="002060"/>
                </a:solidFill>
              </a:rPr>
              <a:t>La combinación de ambas</a:t>
            </a:r>
          </a:p>
        </p:txBody>
      </p:sp>
    </p:spTree>
    <p:extLst>
      <p:ext uri="{BB962C8B-B14F-4D97-AF65-F5344CB8AC3E}">
        <p14:creationId xmlns:p14="http://schemas.microsoft.com/office/powerpoint/2010/main" val="1452539156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74</TotalTime>
  <Words>360</Words>
  <Application>Microsoft Office PowerPoint</Application>
  <PresentationFormat>Panorámica</PresentationFormat>
  <Paragraphs>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Century Gothic</vt:lpstr>
      <vt:lpstr>Wingdings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Eduardo Maubert Viveros</cp:lastModifiedBy>
  <cp:revision>9</cp:revision>
  <dcterms:created xsi:type="dcterms:W3CDTF">2022-05-16T22:28:54Z</dcterms:created>
  <dcterms:modified xsi:type="dcterms:W3CDTF">2022-07-04T00:10:17Z</dcterms:modified>
</cp:coreProperties>
</file>